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78" r:id="rId2"/>
    <p:sldId id="283" r:id="rId3"/>
    <p:sldId id="284" r:id="rId4"/>
    <p:sldId id="285" r:id="rId5"/>
    <p:sldId id="286" r:id="rId6"/>
    <p:sldId id="287" r:id="rId7"/>
    <p:sldId id="289" r:id="rId8"/>
    <p:sldId id="288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</p:sldIdLst>
  <p:sldSz cx="9144000" cy="5143500" type="screen16x9"/>
  <p:notesSz cx="6858000" cy="9144000"/>
  <p:embeddedFontLst>
    <p:embeddedFont>
      <p:font typeface="Arial" panose="020B0604020202020204" pitchFamily="34" charset="0"/>
      <p:regular r:id="rId22"/>
      <p:bold r:id="rId23"/>
    </p:embeddedFont>
    <p:embeddedFont>
      <p:font typeface="Bookman Old Style" panose="02050604050505020204" pitchFamily="18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함초롬돋움" panose="020B0604000101010101" pitchFamily="50" charset="-127"/>
      <p:regular r:id="rId32"/>
      <p:bold r:id="rId33"/>
    </p:embeddedFont>
    <p:embeddedFont>
      <p:font typeface="휴먼둥근헤드라인" panose="02030504000101010101" pitchFamily="18" charset="-127"/>
      <p:regular r:id="rId34"/>
    </p:embeddedFont>
    <p:embeddedFont>
      <p:font typeface="휴먼매직체" panose="02030504000101010101" pitchFamily="18" charset="-127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맑은 고딕"/>
        <a:ea typeface="맑은 고딕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3B"/>
    <a:srgbClr val="222B34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55" autoAdjust="0"/>
    <p:restoredTop sz="86388" autoAdjust="0"/>
  </p:normalViewPr>
  <p:slideViewPr>
    <p:cSldViewPr snapToGrid="0" showGuides="1">
      <p:cViewPr varScale="1">
        <p:scale>
          <a:sx n="76" d="100"/>
          <a:sy n="76" d="100"/>
        </p:scale>
        <p:origin x="436" y="56"/>
      </p:cViewPr>
      <p:guideLst>
        <p:guide orient="horz" pos="55"/>
        <p:guide pos="1202"/>
        <p:guide pos="5602"/>
        <p:guide orient="horz" pos="31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F78AE-1DC9-4E95-AA68-17EB8BC53BA7}" type="datetimeFigureOut">
              <a:rPr lang="ko-KR" altLang="en-US" smtClean="0"/>
              <a:t>2019-11-16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4B3AB-AE88-4FF7-8FA7-DE4678F6F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81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2159322-6C85-4127-9E81-7F8BF0D70E1A}" type="datetimeFigureOut">
              <a:rPr lang="zh-CN" altLang="en-US" smtClean="0"/>
              <a:pPr/>
              <a:t>2019/11/16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AEA76D6-C0AA-410F-9DDC-526F0CB07C6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03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5859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173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791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8617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98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83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43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A76D6-C0AA-410F-9DDC-526F0CB07C6D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882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맑은 고딕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함초롬돋움" panose="02030504000101010101" pitchFamily="18" charset="-127"/>
                  <a:ea typeface="Arial"/>
                  <a:cs typeface="맑은 고딕"/>
                  <a:sym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71449F7-5D90-411E-B63D-8723CE855B03}" type="datetimeFigureOut">
              <a:rPr lang="zh-CN" altLang="en-US" smtClean="0"/>
              <a:pPr/>
              <a:t>2019/11/16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78D03BD-8273-4B2F-9BD5-C1C4F37ADD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맑은 고딕"/>
          <a:ea typeface="맑은 고딕"/>
          <a:cs typeface="맑은 고딕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맑은 고딕"/>
          <a:cs typeface="맑은 고딕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맑은 고딕"/>
          <a:ea typeface="맑은 고딕"/>
          <a:cs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t.edu.edgekey.net/" TargetMode="External"/><Relationship Id="rId4" Type="http://schemas.openxmlformats.org/officeDocument/2006/relationships/hyperlink" Target="http://www.mit.ed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etf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.cdn.cloudflare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3772759" y="1883527"/>
            <a:ext cx="133722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00" b="1" spc="-15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휴먼둥근헤드라인" panose="02030504000101010101" pitchFamily="18" charset="-127"/>
              </a:rPr>
              <a:t>DNS</a:t>
            </a:r>
            <a:endParaRPr lang="zh-CN" altLang="en-US" sz="4100" b="1" spc="-150" dirty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휴먼둥근헤드라인" panose="02030504000101010101" pitchFamily="18" charset="-127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3667746" y="3507361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휴먼지능정보공학과</a:t>
            </a:r>
            <a:endParaRPr lang="en-US" altLang="ko-KR" sz="14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</a:rPr>
              <a:t>201810776 </a:t>
            </a:r>
            <a:r>
              <a:rPr lang="ko-KR" altLang="en-US" sz="1400" dirty="0" err="1">
                <a:solidFill>
                  <a:schemeClr val="accent1"/>
                </a:solidFill>
                <a:latin typeface="Arial" panose="020B0604020202020204" pitchFamily="34" charset="0"/>
              </a:rPr>
              <a:t>소재휘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3219726" y="2983932"/>
            <a:ext cx="24432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accent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네트워크프로그래밍</a:t>
            </a:r>
            <a:endParaRPr lang="zh-CN" altLang="en-US" sz="2600" dirty="0">
              <a:solidFill>
                <a:schemeClr val="accent1"/>
              </a:solidFill>
              <a:latin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700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7462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#2</a:t>
            </a:r>
            <a:r>
              <a:rPr lang="en-US" altLang="ko-KR" dirty="0"/>
              <a:t> ns lookup continued</a:t>
            </a:r>
            <a:endParaRPr lang="en-US" altLang="ko-KR" b="1" dirty="0"/>
          </a:p>
          <a:p>
            <a:pPr>
              <a:spcAft>
                <a:spcPts val="0"/>
              </a:spcAft>
            </a:pP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471941" y="1051683"/>
            <a:ext cx="8283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굴림" panose="020B0600000101010101" pitchFamily="50" charset="-127"/>
              </a:rPr>
              <a:t>4. Examine the DNS response message. How many “answers” are provided? What do each of these answers contain?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47CB42-FE78-46E1-B40C-00FCEEF2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1" y="2018824"/>
            <a:ext cx="4412479" cy="17606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BA110B-3C31-4DF1-BB47-2A765BC1D675}"/>
              </a:ext>
            </a:extLst>
          </p:cNvPr>
          <p:cNvSpPr txBox="1"/>
          <p:nvPr/>
        </p:nvSpPr>
        <p:spPr>
          <a:xfrm>
            <a:off x="5150840" y="1797664"/>
            <a:ext cx="368836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Answers</a:t>
            </a:r>
            <a:r>
              <a:rPr lang="ko-KR" altLang="en-US" dirty="0"/>
              <a:t>들이 있다</a:t>
            </a:r>
            <a:r>
              <a:rPr lang="en-US" altLang="ko-KR" dirty="0"/>
              <a:t>. </a:t>
            </a:r>
            <a:r>
              <a:rPr lang="ko-KR" altLang="en-US" dirty="0"/>
              <a:t>각</a:t>
            </a:r>
            <a:r>
              <a:rPr lang="en-US" altLang="ko-KR" dirty="0"/>
              <a:t> Answer</a:t>
            </a:r>
            <a:r>
              <a:rPr lang="ko-KR" altLang="en-US" dirty="0"/>
              <a:t>의 내용은 다음과 같다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100" dirty="0">
                <a:hlinkClick r:id="rId4"/>
              </a:rPr>
              <a:t>www.mit.edu</a:t>
            </a:r>
            <a:r>
              <a:rPr lang="en-US" altLang="ko-KR" sz="1100" dirty="0"/>
              <a:t>: type CNAME, class IN, 	</a:t>
            </a:r>
            <a:r>
              <a:rPr lang="en-US" altLang="ko-KR" sz="1100" dirty="0" err="1"/>
              <a:t>cname</a:t>
            </a:r>
            <a:r>
              <a:rPr lang="en-US" altLang="ko-KR" sz="1100" dirty="0"/>
              <a:t> </a:t>
            </a:r>
            <a:r>
              <a:rPr lang="en-US" altLang="ko-KR" sz="1100" dirty="0">
                <a:hlinkClick r:id="rId5"/>
              </a:rPr>
              <a:t>www.mit.edu.edgekey.net</a:t>
            </a:r>
            <a:endParaRPr lang="en-US" altLang="ko-KR" sz="1100" dirty="0"/>
          </a:p>
          <a:p>
            <a:r>
              <a:rPr lang="ko-KR" altLang="en-US" sz="1100" dirty="0"/>
              <a:t>       타입 </a:t>
            </a:r>
            <a:r>
              <a:rPr lang="en-US" altLang="ko-KR" sz="1100" dirty="0"/>
              <a:t>: CNAME, </a:t>
            </a:r>
            <a:r>
              <a:rPr lang="ko-KR" altLang="en-US" sz="1100" dirty="0"/>
              <a:t>다음 </a:t>
            </a:r>
            <a:r>
              <a:rPr lang="en-US" altLang="ko-KR" sz="1100" dirty="0"/>
              <a:t>CNAME</a:t>
            </a:r>
            <a:r>
              <a:rPr lang="ko-KR" altLang="en-US" sz="1100" dirty="0"/>
              <a:t>의 주소 제공</a:t>
            </a:r>
            <a:endParaRPr lang="en-US" altLang="ko-KR" sz="1100" dirty="0"/>
          </a:p>
          <a:p>
            <a:r>
              <a:rPr lang="en-US" altLang="ko-KR" sz="1100" dirty="0"/>
              <a:t>2.     www.mit.edu.edgekey.net: type CNAME, class IN,                        </a:t>
            </a:r>
            <a:r>
              <a:rPr lang="en-US" altLang="ko-KR" sz="1100" dirty="0" err="1"/>
              <a:t>cname</a:t>
            </a:r>
            <a:r>
              <a:rPr lang="en-US" altLang="ko-KR" sz="1100" dirty="0"/>
              <a:t> e9566.dscb.akamaidge.net </a:t>
            </a:r>
          </a:p>
          <a:p>
            <a:r>
              <a:rPr lang="ko-KR" altLang="en-US" sz="1100" dirty="0"/>
              <a:t>       타입 </a:t>
            </a:r>
            <a:r>
              <a:rPr lang="en-US" altLang="ko-KR" sz="1100" dirty="0"/>
              <a:t>: CNAME, </a:t>
            </a:r>
            <a:r>
              <a:rPr lang="ko-KR" altLang="en-US" sz="1100" dirty="0"/>
              <a:t>다음 </a:t>
            </a:r>
            <a:r>
              <a:rPr lang="en-US" altLang="ko-KR" sz="1100" dirty="0"/>
              <a:t>CNAME</a:t>
            </a:r>
            <a:r>
              <a:rPr lang="ko-KR" altLang="en-US" sz="1100" dirty="0"/>
              <a:t>의 주소 제공</a:t>
            </a:r>
            <a:endParaRPr lang="en-US" altLang="ko-KR" sz="1100" dirty="0"/>
          </a:p>
          <a:p>
            <a:r>
              <a:rPr lang="en-US" altLang="ko-KR" sz="1100" dirty="0"/>
              <a:t>3.     e9566.dscb.akamaidge.net : type A, class IN, </a:t>
            </a:r>
            <a:r>
              <a:rPr lang="en-US" altLang="ko-KR" sz="1100" dirty="0" err="1"/>
              <a:t>addr</a:t>
            </a:r>
            <a:r>
              <a:rPr lang="en-US" altLang="ko-KR" sz="1100" dirty="0"/>
              <a:t>       104.76.91.79</a:t>
            </a:r>
          </a:p>
          <a:p>
            <a:r>
              <a:rPr lang="ko-KR" altLang="en-US" sz="1100" dirty="0"/>
              <a:t>       타입 </a:t>
            </a:r>
            <a:r>
              <a:rPr lang="en-US" altLang="ko-KR" sz="1100" dirty="0"/>
              <a:t>:A, IP</a:t>
            </a:r>
            <a:r>
              <a:rPr lang="ko-KR" altLang="en-US" sz="1100" dirty="0"/>
              <a:t>주소 제공</a:t>
            </a:r>
            <a:endParaRPr lang="en-US" altLang="ko-KR" sz="1100" dirty="0"/>
          </a:p>
          <a:p>
            <a:pPr marL="342900" indent="-342900">
              <a:buAutoNum type="arabicPeriod"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4437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05189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</a:t>
            </a:r>
            <a:r>
              <a:rPr lang="en-US" altLang="ko-KR" dirty="0"/>
              <a:t> DNS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471941" y="1051683"/>
            <a:ext cx="8283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Bookman Old Style" panose="02050604050505020204" pitchFamily="18" charset="0"/>
              <a:buAutoNum type="arabicPeriod"/>
            </a:pPr>
            <a:r>
              <a:rPr lang="en-US" altLang="ko-KR" sz="2000" dirty="0">
                <a:ea typeface="굴림" panose="020B0600000101010101" pitchFamily="50" charset="-127"/>
              </a:rPr>
              <a:t>Use ipconfig to empty the DNS cache in your host. </a:t>
            </a:r>
          </a:p>
          <a:p>
            <a:pPr lvl="1"/>
            <a:r>
              <a:rPr lang="en-US" altLang="ko-KR" dirty="0">
                <a:ea typeface="굴림" panose="020B0600000101010101" pitchFamily="50" charset="-127"/>
              </a:rPr>
              <a:t>ipconfig /</a:t>
            </a:r>
            <a:r>
              <a:rPr lang="en-US" altLang="ko-KR" dirty="0" err="1">
                <a:ea typeface="굴림" panose="020B0600000101010101" pitchFamily="50" charset="-127"/>
              </a:rPr>
              <a:t>flushdns</a:t>
            </a:r>
            <a:r>
              <a:rPr lang="en-US" altLang="ko-KR" dirty="0">
                <a:ea typeface="굴림" panose="020B0600000101010101" pitchFamily="50" charset="-127"/>
              </a:rPr>
              <a:t> 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0923D-9D0D-40D5-AD04-1CCFF981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84" y="2209494"/>
            <a:ext cx="3762375" cy="1362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9E6B70-BBC4-4091-A367-776AD754FD37}"/>
              </a:ext>
            </a:extLst>
          </p:cNvPr>
          <p:cNvSpPr txBox="1"/>
          <p:nvPr/>
        </p:nvSpPr>
        <p:spPr>
          <a:xfrm>
            <a:off x="5196840" y="1814272"/>
            <a:ext cx="3345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호스트의 </a:t>
            </a:r>
            <a:r>
              <a:rPr lang="en-US" altLang="ko-KR" dirty="0"/>
              <a:t>DNS </a:t>
            </a:r>
            <a:r>
              <a:rPr lang="ko-KR" altLang="en-US" dirty="0"/>
              <a:t>캐시를 비웠다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1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05189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</a:t>
            </a:r>
            <a:r>
              <a:rPr lang="en-US" altLang="ko-KR" dirty="0"/>
              <a:t> DNS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471941" y="1051683"/>
            <a:ext cx="828323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ea typeface="굴림" panose="020B0600000101010101" pitchFamily="50" charset="-127"/>
              </a:rPr>
              <a:t>2. Open your browser and empty your browser cache. (With Internet Explorer, go to Tools menu and select Internet Options; then in the General tab select Delete Files.) 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E6B70-BBC4-4091-A367-776AD754FD37}"/>
              </a:ext>
            </a:extLst>
          </p:cNvPr>
          <p:cNvSpPr txBox="1"/>
          <p:nvPr/>
        </p:nvSpPr>
        <p:spPr>
          <a:xfrm>
            <a:off x="5196840" y="1814272"/>
            <a:ext cx="3345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 캐시를 비웠다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FD7ED-75F0-4CBA-B6E7-CED248A4D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144" y="1814272"/>
            <a:ext cx="2007446" cy="28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45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05189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</a:t>
            </a:r>
            <a:r>
              <a:rPr lang="en-US" altLang="ko-KR" dirty="0"/>
              <a:t> DNS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471941" y="1051683"/>
            <a:ext cx="82832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굴림" panose="020B0600000101010101" pitchFamily="50" charset="-127"/>
              </a:rPr>
              <a:t>3. Open Wireshark and enter “</a:t>
            </a:r>
            <a:r>
              <a:rPr lang="en-US" altLang="ko-KR" sz="1200" dirty="0" err="1">
                <a:ea typeface="굴림" panose="020B0600000101010101" pitchFamily="50" charset="-127"/>
              </a:rPr>
              <a:t>ip.addr</a:t>
            </a:r>
            <a:r>
              <a:rPr lang="en-US" altLang="ko-KR" sz="1200" dirty="0">
                <a:ea typeface="굴림" panose="020B0600000101010101" pitchFamily="50" charset="-127"/>
              </a:rPr>
              <a:t> == </a:t>
            </a:r>
            <a:r>
              <a:rPr lang="en-US" altLang="ko-KR" sz="1200" dirty="0" err="1">
                <a:ea typeface="굴림" panose="020B0600000101010101" pitchFamily="50" charset="-127"/>
              </a:rPr>
              <a:t>your_IP_address</a:t>
            </a:r>
            <a:r>
              <a:rPr lang="en-US" altLang="ko-KR" sz="1200" dirty="0">
                <a:ea typeface="굴림" panose="020B0600000101010101" pitchFamily="50" charset="-127"/>
              </a:rPr>
              <a:t>” into the filter, where you obtain </a:t>
            </a:r>
            <a:r>
              <a:rPr lang="en-US" altLang="ko-KR" sz="1200" dirty="0" err="1">
                <a:ea typeface="굴림" panose="020B0600000101010101" pitchFamily="50" charset="-127"/>
              </a:rPr>
              <a:t>your_IP_address</a:t>
            </a:r>
            <a:r>
              <a:rPr lang="en-US" altLang="ko-KR" sz="1200" dirty="0">
                <a:ea typeface="굴림" panose="020B0600000101010101" pitchFamily="50" charset="-127"/>
              </a:rPr>
              <a:t> with ipconfig. This filter removes all packets that neither originate nor are destined to your host. </a:t>
            </a:r>
          </a:p>
          <a:p>
            <a:r>
              <a:rPr lang="en-US" altLang="ko-KR" sz="1200" dirty="0">
                <a:ea typeface="굴림" panose="020B0600000101010101" pitchFamily="50" charset="-127"/>
              </a:rPr>
              <a:t>4. Start packet capture in Wireshark. </a:t>
            </a:r>
          </a:p>
          <a:p>
            <a:r>
              <a:rPr lang="en-US" altLang="ko-KR" sz="1200" dirty="0">
                <a:ea typeface="굴림" panose="020B0600000101010101" pitchFamily="50" charset="-127"/>
              </a:rPr>
              <a:t>5. With your browser, visit the Web page: http://www.ietf.org </a:t>
            </a:r>
          </a:p>
          <a:p>
            <a:r>
              <a:rPr lang="en-US" altLang="ko-KR" sz="1200" dirty="0">
                <a:ea typeface="굴림" panose="020B0600000101010101" pitchFamily="50" charset="-127"/>
              </a:rPr>
              <a:t>6. Stop packet capture. </a:t>
            </a:r>
          </a:p>
          <a:p>
            <a:endParaRPr lang="en-US" altLang="ko-KR" sz="1600" dirty="0">
              <a:ea typeface="굴림" panose="020B0600000101010101" pitchFamily="50" charset="-127"/>
            </a:endParaRPr>
          </a:p>
          <a:p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EDCE55-CB3C-4DC7-941E-598B1AEC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5" y="2136447"/>
            <a:ext cx="7376566" cy="1863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40396D-6B27-4517-85B3-37A747C334AB}"/>
              </a:ext>
            </a:extLst>
          </p:cNvPr>
          <p:cNvSpPr txBox="1"/>
          <p:nvPr/>
        </p:nvSpPr>
        <p:spPr>
          <a:xfrm>
            <a:off x="2316143" y="3722431"/>
            <a:ext cx="4594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www.ietf.org</a:t>
            </a:r>
            <a:r>
              <a:rPr lang="ko-KR" altLang="en-US" dirty="0"/>
              <a:t>를 방문 후 나의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주소를 </a:t>
            </a:r>
            <a:r>
              <a:rPr lang="en-US" altLang="ko-KR" dirty="0"/>
              <a:t>filter</a:t>
            </a:r>
            <a:r>
              <a:rPr lang="ko-KR" altLang="en-US" dirty="0"/>
              <a:t>처리하여 얻어낸 운</a:t>
            </a:r>
            <a:r>
              <a:rPr lang="en-US" altLang="ko-KR" dirty="0"/>
              <a:t> </a:t>
            </a:r>
            <a:r>
              <a:rPr lang="ko-KR" altLang="en-US" dirty="0"/>
              <a:t>패킷의 목록이다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375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05189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</a:t>
            </a:r>
            <a:r>
              <a:rPr lang="en-US" altLang="ko-KR" dirty="0"/>
              <a:t> DNS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554598" y="1017969"/>
            <a:ext cx="82832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Bookman Old Style" panose="02050604050505020204" pitchFamily="18" charset="0"/>
              <a:buAutoNum type="arabicPeriod"/>
            </a:pPr>
            <a:r>
              <a:rPr lang="en-US" altLang="ko-KR" sz="1200" dirty="0">
                <a:ea typeface="굴림" panose="020B0600000101010101" pitchFamily="50" charset="-127"/>
              </a:rPr>
              <a:t>Locate the DNS query and response messages. Are they sent over UDP or TCP? </a:t>
            </a:r>
          </a:p>
          <a:p>
            <a:endParaRPr lang="en-US" altLang="ko-KR" sz="1600" dirty="0">
              <a:ea typeface="굴림" panose="020B0600000101010101" pitchFamily="50" charset="-127"/>
            </a:endParaRPr>
          </a:p>
          <a:p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946F1D-170C-4373-BA4B-70625BD3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66" y="1421015"/>
            <a:ext cx="5179211" cy="1506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514FAB-BF04-43ED-BBD9-1E197237F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9" y="3052569"/>
            <a:ext cx="5233708" cy="1614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6FDA99-0B43-4227-9597-BEE33FAB8DB9}"/>
              </a:ext>
            </a:extLst>
          </p:cNvPr>
          <p:cNvSpPr txBox="1"/>
          <p:nvPr/>
        </p:nvSpPr>
        <p:spPr>
          <a:xfrm>
            <a:off x="5940187" y="1712753"/>
            <a:ext cx="248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Transport layer</a:t>
            </a:r>
            <a:r>
              <a:rPr lang="ko-KR" altLang="en-US" dirty="0"/>
              <a:t>의 </a:t>
            </a:r>
            <a:r>
              <a:rPr lang="en-US" altLang="ko-KR" dirty="0"/>
              <a:t>protocol</a:t>
            </a:r>
            <a:r>
              <a:rPr lang="ko-KR" altLang="en-US" dirty="0"/>
              <a:t>은 </a:t>
            </a:r>
            <a:r>
              <a:rPr lang="en-US" altLang="ko-KR" dirty="0"/>
              <a:t>UDP</a:t>
            </a:r>
            <a:r>
              <a:rPr lang="ko-KR" altLang="en-US" dirty="0"/>
              <a:t>로 </a:t>
            </a:r>
            <a:r>
              <a:rPr lang="en-US" altLang="ko-KR" dirty="0"/>
              <a:t>UDP</a:t>
            </a:r>
            <a:r>
              <a:rPr lang="ko-KR" altLang="en-US" dirty="0"/>
              <a:t>를 통해 </a:t>
            </a:r>
            <a:r>
              <a:rPr lang="en-US" altLang="ko-KR" dirty="0"/>
              <a:t>query</a:t>
            </a:r>
            <a:r>
              <a:rPr lang="ko-KR" altLang="en-US" dirty="0"/>
              <a:t>와 </a:t>
            </a:r>
            <a:r>
              <a:rPr lang="en-US" altLang="ko-KR" dirty="0"/>
              <a:t>response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0930A-B63C-4D8E-AC88-7651DA489B55}"/>
              </a:ext>
            </a:extLst>
          </p:cNvPr>
          <p:cNvSpPr/>
          <p:nvPr/>
        </p:nvSpPr>
        <p:spPr>
          <a:xfrm>
            <a:off x="687897" y="1421015"/>
            <a:ext cx="1568742" cy="229079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079B32-5652-4851-98C1-27AFE709F544}"/>
              </a:ext>
            </a:extLst>
          </p:cNvPr>
          <p:cNvSpPr/>
          <p:nvPr/>
        </p:nvSpPr>
        <p:spPr>
          <a:xfrm>
            <a:off x="554598" y="3080222"/>
            <a:ext cx="1568742" cy="229079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46839E-B6A3-4513-84B6-56384A346D9D}"/>
              </a:ext>
            </a:extLst>
          </p:cNvPr>
          <p:cNvSpPr/>
          <p:nvPr/>
        </p:nvSpPr>
        <p:spPr>
          <a:xfrm>
            <a:off x="2084152" y="2667769"/>
            <a:ext cx="677902" cy="245313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E528CF-D431-4B38-85E0-7F4FA3BC40D6}"/>
              </a:ext>
            </a:extLst>
          </p:cNvPr>
          <p:cNvSpPr/>
          <p:nvPr/>
        </p:nvSpPr>
        <p:spPr>
          <a:xfrm>
            <a:off x="2123340" y="4390610"/>
            <a:ext cx="1062920" cy="229079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CD49ED-BBC5-44A6-A7FC-CB38BDE5F5F8}"/>
              </a:ext>
            </a:extLst>
          </p:cNvPr>
          <p:cNvSpPr/>
          <p:nvPr/>
        </p:nvSpPr>
        <p:spPr>
          <a:xfrm>
            <a:off x="461604" y="2457210"/>
            <a:ext cx="2021327" cy="210559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3B7728-8977-41B7-AF2C-3BE36E95557C}"/>
              </a:ext>
            </a:extLst>
          </p:cNvPr>
          <p:cNvSpPr/>
          <p:nvPr/>
        </p:nvSpPr>
        <p:spPr>
          <a:xfrm>
            <a:off x="461604" y="4160583"/>
            <a:ext cx="2021327" cy="210559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57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05189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</a:t>
            </a:r>
            <a:r>
              <a:rPr lang="en-US" altLang="ko-KR" dirty="0"/>
              <a:t> DNS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554598" y="1017969"/>
            <a:ext cx="82832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굴림" panose="020B0600000101010101" pitchFamily="50" charset="-127"/>
              </a:rPr>
              <a:t>2. What is the destination port for the DNS query message? What is the source port of DNS response message? 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FDA99-0B43-4227-9597-BEE33FAB8DB9}"/>
              </a:ext>
            </a:extLst>
          </p:cNvPr>
          <p:cNvSpPr txBox="1"/>
          <p:nvPr/>
        </p:nvSpPr>
        <p:spPr>
          <a:xfrm>
            <a:off x="5429839" y="1712753"/>
            <a:ext cx="29927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DNS query message</a:t>
            </a:r>
            <a:r>
              <a:rPr lang="ko-KR" altLang="en-US" dirty="0"/>
              <a:t>의 </a:t>
            </a:r>
            <a:r>
              <a:rPr lang="en-US" altLang="ko-KR" dirty="0"/>
              <a:t>Destination port</a:t>
            </a:r>
            <a:r>
              <a:rPr lang="ko-KR" altLang="en-US" dirty="0"/>
              <a:t>는 </a:t>
            </a:r>
            <a:r>
              <a:rPr lang="en-US" altLang="ko-KR" dirty="0"/>
              <a:t>53</a:t>
            </a:r>
            <a:r>
              <a:rPr lang="ko-KR" altLang="en-US" dirty="0"/>
              <a:t>이고 </a:t>
            </a:r>
            <a:r>
              <a:rPr lang="en-US" altLang="ko-KR" dirty="0"/>
              <a:t>DNS response message</a:t>
            </a:r>
            <a:r>
              <a:rPr lang="ko-KR" altLang="en-US" dirty="0"/>
              <a:t>의 </a:t>
            </a:r>
            <a:r>
              <a:rPr lang="en-US" altLang="ko-KR" dirty="0"/>
              <a:t>Source port</a:t>
            </a:r>
            <a:r>
              <a:rPr lang="ko-KR" altLang="en-US" dirty="0"/>
              <a:t>는 </a:t>
            </a:r>
            <a:r>
              <a:rPr lang="en-US" altLang="ko-KR" dirty="0"/>
              <a:t>53</a:t>
            </a:r>
            <a:r>
              <a:rPr lang="ko-KR" altLang="en-US" dirty="0"/>
              <a:t>으로 질의한 메시지가 응답 메시지의 포트로 전달된 것을 알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84DE23-077B-47D8-B04C-8A28377FC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75" y="1338765"/>
            <a:ext cx="4571985" cy="1760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613FEC-AFA7-485C-B0AB-566A07ABB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5" y="3062124"/>
            <a:ext cx="4571985" cy="18087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CD49ED-BBC5-44A6-A7FC-CB38BDE5F5F8}"/>
              </a:ext>
            </a:extLst>
          </p:cNvPr>
          <p:cNvSpPr/>
          <p:nvPr/>
        </p:nvSpPr>
        <p:spPr>
          <a:xfrm>
            <a:off x="707740" y="1707033"/>
            <a:ext cx="2021327" cy="210559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BDBD2C-4CFC-4F46-A49B-0AFACB812D34}"/>
              </a:ext>
            </a:extLst>
          </p:cNvPr>
          <p:cNvSpPr/>
          <p:nvPr/>
        </p:nvSpPr>
        <p:spPr>
          <a:xfrm>
            <a:off x="633897" y="3258745"/>
            <a:ext cx="2021327" cy="210559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AA0E04-0DB0-4432-9C31-8088D2BFE157}"/>
              </a:ext>
            </a:extLst>
          </p:cNvPr>
          <p:cNvSpPr/>
          <p:nvPr/>
        </p:nvSpPr>
        <p:spPr>
          <a:xfrm>
            <a:off x="1936369" y="2842378"/>
            <a:ext cx="718856" cy="210559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B4B73E-657F-4AAB-A0A5-63BCBEF3A99B}"/>
              </a:ext>
            </a:extLst>
          </p:cNvPr>
          <p:cNvSpPr/>
          <p:nvPr/>
        </p:nvSpPr>
        <p:spPr>
          <a:xfrm>
            <a:off x="2025929" y="4651141"/>
            <a:ext cx="802111" cy="210559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31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05189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</a:t>
            </a:r>
            <a:r>
              <a:rPr lang="en-US" altLang="ko-KR" dirty="0"/>
              <a:t> DNS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554598" y="1017969"/>
            <a:ext cx="82832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굴림" panose="020B0600000101010101" pitchFamily="50" charset="-127"/>
              </a:rPr>
              <a:t>3. To what IP address is the DNS query message sent? Use ipconfig to determine the IP address of your local DNS server. Are these two IP addresses the same? 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FDA99-0B43-4227-9597-BEE33FAB8DB9}"/>
              </a:ext>
            </a:extLst>
          </p:cNvPr>
          <p:cNvSpPr txBox="1"/>
          <p:nvPr/>
        </p:nvSpPr>
        <p:spPr>
          <a:xfrm>
            <a:off x="5155492" y="2571750"/>
            <a:ext cx="2992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DNS query message</a:t>
            </a:r>
            <a:r>
              <a:rPr lang="ko-KR" altLang="en-US" dirty="0"/>
              <a:t>를 보낼 </a:t>
            </a:r>
            <a:r>
              <a:rPr lang="en-US" altLang="ko-KR" dirty="0"/>
              <a:t>IP </a:t>
            </a:r>
            <a:r>
              <a:rPr lang="ko-KR" altLang="en-US" dirty="0"/>
              <a:t>주소는 기본 로컬 </a:t>
            </a:r>
            <a:r>
              <a:rPr lang="en-US" altLang="ko-KR" dirty="0"/>
              <a:t>DNS </a:t>
            </a:r>
            <a:r>
              <a:rPr lang="ko-KR" altLang="en-US" dirty="0"/>
              <a:t>서버의 </a:t>
            </a:r>
            <a:r>
              <a:rPr lang="en-US" altLang="ko-KR" dirty="0"/>
              <a:t>IP </a:t>
            </a:r>
            <a:r>
              <a:rPr lang="ko-KR" altLang="en-US" dirty="0"/>
              <a:t>주소와 동일하다는 것을 알 수 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B12D9-E212-4399-81F2-FECE9F68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23" y="1553854"/>
            <a:ext cx="3692725" cy="28468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EE2663-62EE-4FA6-A568-9D1D5F0A7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859" y="1720411"/>
            <a:ext cx="4371975" cy="61912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E510C5B-63A8-4695-91F1-E79E2B5B45CF}"/>
              </a:ext>
            </a:extLst>
          </p:cNvPr>
          <p:cNvCxnSpPr/>
          <p:nvPr/>
        </p:nvCxnSpPr>
        <p:spPr>
          <a:xfrm flipV="1">
            <a:off x="2777350" y="2177592"/>
            <a:ext cx="1794650" cy="1828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445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05189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</a:t>
            </a:r>
            <a:r>
              <a:rPr lang="en-US" altLang="ko-KR" dirty="0"/>
              <a:t> DNS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554598" y="1017969"/>
            <a:ext cx="82832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굴림" panose="020B0600000101010101" pitchFamily="50" charset="-127"/>
              </a:rPr>
              <a:t>4. Examine the DNS query message. What “Type” of DNS query is it? Does the query message contain any “answers”? 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FDA99-0B43-4227-9597-BEE33FAB8DB9}"/>
              </a:ext>
            </a:extLst>
          </p:cNvPr>
          <p:cNvSpPr txBox="1"/>
          <p:nvPr/>
        </p:nvSpPr>
        <p:spPr>
          <a:xfrm>
            <a:off x="5777661" y="1992926"/>
            <a:ext cx="299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DNS query</a:t>
            </a:r>
            <a:r>
              <a:rPr lang="ko-KR" altLang="en-US" dirty="0"/>
              <a:t>의 </a:t>
            </a:r>
            <a:r>
              <a:rPr lang="en-US" altLang="ko-KR" dirty="0"/>
              <a:t>type</a:t>
            </a:r>
            <a:r>
              <a:rPr lang="ko-KR" altLang="en-US" dirty="0"/>
              <a:t>은 </a:t>
            </a:r>
            <a:r>
              <a:rPr lang="en-US" altLang="ko-KR" dirty="0"/>
              <a:t>A</a:t>
            </a:r>
            <a:r>
              <a:rPr lang="ko-KR" altLang="en-US" dirty="0"/>
              <a:t>이며 질의 메시지 이므로 아무런 응답</a:t>
            </a:r>
            <a:r>
              <a:rPr lang="en-US" altLang="ko-KR" dirty="0"/>
              <a:t>(answer)</a:t>
            </a:r>
            <a:r>
              <a:rPr lang="ko-KR" altLang="en-US" dirty="0"/>
              <a:t>도 포함하지 않는다</a:t>
            </a:r>
            <a:r>
              <a:rPr lang="en-US" altLang="ko-KR" dirty="0"/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E510C5B-63A8-4695-91F1-E79E2B5B45CF}"/>
              </a:ext>
            </a:extLst>
          </p:cNvPr>
          <p:cNvCxnSpPr/>
          <p:nvPr/>
        </p:nvCxnSpPr>
        <p:spPr>
          <a:xfrm flipV="1">
            <a:off x="2777350" y="2177592"/>
            <a:ext cx="1794650" cy="1828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277053B-CCB0-4C83-8FC7-0C0C3B3D1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47" y="1638938"/>
            <a:ext cx="4898838" cy="248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05189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#3</a:t>
            </a:r>
            <a:r>
              <a:rPr lang="en-US" altLang="ko-KR" dirty="0"/>
              <a:t> DNS</a:t>
            </a: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554598" y="1017969"/>
            <a:ext cx="82832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ea typeface="굴림" panose="020B0600000101010101" pitchFamily="50" charset="-127"/>
              </a:rPr>
              <a:t>5. Examine the DNS response message. How many “answers” are provided? What do each of these answers contain? 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FDA99-0B43-4227-9597-BEE33FAB8DB9}"/>
              </a:ext>
            </a:extLst>
          </p:cNvPr>
          <p:cNvSpPr txBox="1"/>
          <p:nvPr/>
        </p:nvSpPr>
        <p:spPr>
          <a:xfrm>
            <a:off x="5008968" y="1510412"/>
            <a:ext cx="41983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DNS response message</a:t>
            </a:r>
            <a:r>
              <a:rPr lang="ko-KR" altLang="en-US" dirty="0"/>
              <a:t>에는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answer</a:t>
            </a:r>
            <a:r>
              <a:rPr lang="ko-KR" altLang="en-US" dirty="0"/>
              <a:t>가 있었다</a:t>
            </a:r>
            <a:r>
              <a:rPr lang="en-US" altLang="ko-KR" dirty="0"/>
              <a:t>.</a:t>
            </a:r>
          </a:p>
          <a:p>
            <a:r>
              <a:rPr lang="ko-KR" altLang="en-US" sz="1400" dirty="0"/>
              <a:t>첫번째 </a:t>
            </a:r>
            <a:r>
              <a:rPr lang="en-US" altLang="ko-KR" sz="1400" dirty="0"/>
              <a:t>answer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type</a:t>
            </a:r>
            <a:r>
              <a:rPr lang="ko-KR" altLang="en-US" sz="1400" dirty="0"/>
              <a:t>은 </a:t>
            </a:r>
            <a:r>
              <a:rPr lang="en-US" altLang="ko-KR" sz="1400" dirty="0"/>
              <a:t>CNAME</a:t>
            </a:r>
            <a:r>
              <a:rPr lang="ko-KR" altLang="en-US" sz="1400" dirty="0"/>
              <a:t>이고 </a:t>
            </a:r>
            <a:r>
              <a:rPr lang="en-US" altLang="ko-KR" sz="1400" dirty="0"/>
              <a:t>CNAME </a:t>
            </a:r>
            <a:r>
              <a:rPr lang="en-US" altLang="ko-KR" sz="1400" dirty="0">
                <a:hlinkClick r:id="rId3"/>
              </a:rPr>
              <a:t>www.ietf.org.cdn.cloudflare.net</a:t>
            </a:r>
            <a:r>
              <a:rPr lang="ko-KR" altLang="en-US" sz="1400" dirty="0"/>
              <a:t>을 명시했다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두번째 </a:t>
            </a:r>
            <a:r>
              <a:rPr lang="en-US" altLang="ko-KR" sz="1400" dirty="0"/>
              <a:t>answer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type</a:t>
            </a:r>
            <a:r>
              <a:rPr lang="ko-KR" altLang="en-US" sz="1400" dirty="0"/>
              <a:t>은 </a:t>
            </a:r>
            <a:r>
              <a:rPr lang="en-US" altLang="ko-KR" sz="1400" dirty="0"/>
              <a:t>A</a:t>
            </a:r>
            <a:r>
              <a:rPr lang="ko-KR" altLang="en-US" sz="1400" dirty="0"/>
              <a:t>이고 </a:t>
            </a:r>
            <a:r>
              <a:rPr lang="en-US" altLang="ko-KR" sz="1400" dirty="0"/>
              <a:t>Address 104.20.0.85</a:t>
            </a:r>
            <a:r>
              <a:rPr lang="ko-KR" altLang="en-US" sz="1400" dirty="0"/>
              <a:t>을 명시했다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세번째 </a:t>
            </a:r>
            <a:r>
              <a:rPr lang="en-US" altLang="ko-KR" sz="1400" dirty="0"/>
              <a:t>answer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type</a:t>
            </a:r>
            <a:r>
              <a:rPr lang="ko-KR" altLang="en-US" sz="1400" dirty="0"/>
              <a:t>은 </a:t>
            </a:r>
            <a:r>
              <a:rPr lang="en-US" altLang="ko-KR" sz="1400" dirty="0"/>
              <a:t>A</a:t>
            </a:r>
            <a:r>
              <a:rPr lang="ko-KR" altLang="en-US" sz="1400" dirty="0"/>
              <a:t>이고 </a:t>
            </a:r>
            <a:r>
              <a:rPr lang="en-US" altLang="ko-KR" sz="1400" dirty="0"/>
              <a:t>Address 104.20.1.85</a:t>
            </a:r>
            <a:r>
              <a:rPr lang="ko-KR" altLang="en-US" sz="1400" dirty="0"/>
              <a:t>를 명시했다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EDF1CD-F240-4D37-A000-15D16E10B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7" y="1510412"/>
            <a:ext cx="4454370" cy="285556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CD49ED-BBC5-44A6-A7FC-CB38BDE5F5F8}"/>
              </a:ext>
            </a:extLst>
          </p:cNvPr>
          <p:cNvSpPr/>
          <p:nvPr/>
        </p:nvSpPr>
        <p:spPr>
          <a:xfrm>
            <a:off x="554598" y="3418445"/>
            <a:ext cx="4205939" cy="597374"/>
          </a:xfrm>
          <a:prstGeom prst="rect">
            <a:avLst/>
          </a:prstGeom>
          <a:solidFill>
            <a:srgbClr val="C0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76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619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#1</a:t>
            </a:r>
            <a:r>
              <a:rPr lang="en-US" altLang="ko-KR" dirty="0"/>
              <a:t> ns lookup</a:t>
            </a:r>
            <a:endParaRPr lang="en-US" altLang="ko-KR" b="1" dirty="0"/>
          </a:p>
          <a:p>
            <a:pPr>
              <a:spcAft>
                <a:spcPts val="0"/>
              </a:spcAft>
            </a:pP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551543" y="124998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Bookman Old Style" panose="02050604050505020204" pitchFamily="18" charset="0"/>
              <a:buAutoNum type="arabicPeriod"/>
            </a:pPr>
            <a:r>
              <a:rPr lang="en-US" altLang="ko-KR" sz="1600" dirty="0">
                <a:ea typeface="굴림" panose="020B0600000101010101" pitchFamily="50" charset="-127"/>
              </a:rPr>
              <a:t>Use ipconfig to empty the DNS cache in your host.  </a:t>
            </a:r>
            <a:r>
              <a:rPr lang="en-US" altLang="ko-KR" sz="1400" dirty="0">
                <a:ea typeface="굴림" panose="020B0600000101010101" pitchFamily="50" charset="-127"/>
              </a:rPr>
              <a:t>ipconfig /</a:t>
            </a:r>
            <a:r>
              <a:rPr lang="en-US" altLang="ko-KR" sz="1400" dirty="0" err="1">
                <a:ea typeface="굴림" panose="020B0600000101010101" pitchFamily="50" charset="-127"/>
              </a:rPr>
              <a:t>flushdns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E582ED-4267-4100-8BF3-6AA2B8AF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1" y="2280370"/>
            <a:ext cx="61245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6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619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#1</a:t>
            </a:r>
            <a:r>
              <a:rPr lang="en-US" altLang="ko-KR" dirty="0"/>
              <a:t> ns lookup</a:t>
            </a:r>
            <a:endParaRPr lang="en-US" altLang="ko-KR" b="1" dirty="0"/>
          </a:p>
          <a:p>
            <a:pPr>
              <a:spcAft>
                <a:spcPts val="0"/>
              </a:spcAft>
            </a:pP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471941" y="1051683"/>
            <a:ext cx="82832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굴림" panose="020B0600000101010101" pitchFamily="50" charset="-127"/>
              </a:rPr>
              <a:t>2. Open Wireshark and enter “</a:t>
            </a:r>
            <a:r>
              <a:rPr lang="en-US" altLang="ko-KR" sz="1400" dirty="0" err="1">
                <a:ea typeface="굴림" panose="020B0600000101010101" pitchFamily="50" charset="-127"/>
              </a:rPr>
              <a:t>ip.addr</a:t>
            </a:r>
            <a:r>
              <a:rPr lang="en-US" altLang="ko-KR" sz="1400" dirty="0">
                <a:ea typeface="굴림" panose="020B0600000101010101" pitchFamily="50" charset="-127"/>
              </a:rPr>
              <a:t> == </a:t>
            </a:r>
            <a:r>
              <a:rPr lang="en-US" altLang="ko-KR" sz="1400" dirty="0" err="1">
                <a:ea typeface="굴림" panose="020B0600000101010101" pitchFamily="50" charset="-127"/>
              </a:rPr>
              <a:t>your_IP_address</a:t>
            </a:r>
            <a:r>
              <a:rPr lang="en-US" altLang="ko-KR" sz="1400" dirty="0">
                <a:ea typeface="굴림" panose="020B0600000101010101" pitchFamily="50" charset="-127"/>
              </a:rPr>
              <a:t>” into the filter, where you obtain </a:t>
            </a:r>
            <a:r>
              <a:rPr lang="en-US" altLang="ko-KR" sz="1400" dirty="0" err="1">
                <a:ea typeface="굴림" panose="020B0600000101010101" pitchFamily="50" charset="-127"/>
              </a:rPr>
              <a:t>your_IP_address</a:t>
            </a:r>
            <a:r>
              <a:rPr lang="en-US" altLang="ko-KR" sz="1400" dirty="0">
                <a:ea typeface="굴림" panose="020B0600000101010101" pitchFamily="50" charset="-127"/>
              </a:rPr>
              <a:t> with ipconfig. This filter removes all packets that neither originate nor are destined to your host. </a:t>
            </a:r>
          </a:p>
          <a:p>
            <a:pPr>
              <a:buFont typeface="Bookman Old Style" panose="02050604050505020204" pitchFamily="18" charset="0"/>
              <a:buAutoNum type="arabicPeriod"/>
            </a:pP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55885-21FE-4BA2-A5C8-7EC45CB9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85" y="1665847"/>
            <a:ext cx="3541258" cy="9059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154715-DA74-4AD4-820D-7248B3C9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71" y="2657763"/>
            <a:ext cx="7481886" cy="21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8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619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#1</a:t>
            </a:r>
            <a:r>
              <a:rPr lang="en-US" altLang="ko-KR" dirty="0"/>
              <a:t> ns lookup</a:t>
            </a:r>
            <a:endParaRPr lang="en-US" altLang="ko-KR" b="1" dirty="0"/>
          </a:p>
          <a:p>
            <a:pPr>
              <a:spcAft>
                <a:spcPts val="0"/>
              </a:spcAft>
            </a:pP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471941" y="1051683"/>
            <a:ext cx="82832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굴림" panose="020B0600000101010101" pitchFamily="50" charset="-127"/>
              </a:rPr>
              <a:t>3.Before running </a:t>
            </a:r>
            <a:r>
              <a:rPr lang="en-US" altLang="ko-KR" sz="1400" dirty="0" err="1">
                <a:ea typeface="굴림" panose="020B0600000101010101" pitchFamily="50" charset="-127"/>
              </a:rPr>
              <a:t>nslookup</a:t>
            </a:r>
            <a:r>
              <a:rPr lang="en-US" altLang="ko-KR" sz="1400" dirty="0">
                <a:ea typeface="굴림" panose="020B0600000101010101" pitchFamily="50" charset="-127"/>
              </a:rPr>
              <a:t> in step 4, start capture using Wireshark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4.Open a CMD window and Run “</a:t>
            </a:r>
            <a:r>
              <a:rPr lang="en-US" altLang="ko-KR" sz="1400" dirty="0" err="1">
                <a:ea typeface="굴림" panose="020B0600000101010101" pitchFamily="50" charset="-127"/>
              </a:rPr>
              <a:t>nslookup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  <a:hlinkClick r:id="rId2"/>
              </a:rPr>
              <a:t>www.naver.com</a:t>
            </a:r>
            <a:r>
              <a:rPr lang="en-US" altLang="ko-KR" sz="1400" dirty="0">
                <a:ea typeface="굴림" panose="020B0600000101010101" pitchFamily="50" charset="-127"/>
              </a:rPr>
              <a:t>”</a:t>
            </a:r>
          </a:p>
          <a:p>
            <a:pPr>
              <a:buFont typeface="Bookman Old Style" panose="02050604050505020204" pitchFamily="18" charset="0"/>
              <a:buAutoNum type="arabicPeriod"/>
            </a:pP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908487-9C8B-480E-9AFE-495B6002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23" y="1822213"/>
            <a:ext cx="5616801" cy="2180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686F2-EE09-4DBB-950B-2417EC1E6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256" y="2201508"/>
            <a:ext cx="2768390" cy="14219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2AD1EB4-291B-4A1F-A236-4766941BD83E}"/>
              </a:ext>
            </a:extLst>
          </p:cNvPr>
          <p:cNvSpPr/>
          <p:nvPr/>
        </p:nvSpPr>
        <p:spPr>
          <a:xfrm>
            <a:off x="1081313" y="4132166"/>
            <a:ext cx="67128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Local DNS Server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다른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DNS Server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캐시 정보를 가지고 있어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 Address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이미 아는 경우에 바로 해당 서버의 주소를 알 수 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이러한 경우를 권한 없는 응답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Non-authoritative answer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이라고 한다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74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619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#1</a:t>
            </a:r>
            <a:r>
              <a:rPr lang="en-US" altLang="ko-KR" dirty="0"/>
              <a:t> ns lookup</a:t>
            </a:r>
            <a:endParaRPr lang="en-US" altLang="ko-KR" b="1" dirty="0"/>
          </a:p>
          <a:p>
            <a:pPr>
              <a:spcAft>
                <a:spcPts val="0"/>
              </a:spcAft>
            </a:pP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471941" y="1051683"/>
            <a:ext cx="82832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굴림" panose="020B0600000101010101" pitchFamily="50" charset="-127"/>
              </a:rPr>
              <a:t>5. </a:t>
            </a:r>
            <a:r>
              <a:rPr lang="en-US" altLang="ko-KR" sz="1600" dirty="0">
                <a:ea typeface="굴림" panose="020B0600000101010101" pitchFamily="50" charset="-127"/>
              </a:rPr>
              <a:t>Run </a:t>
            </a:r>
            <a:r>
              <a:rPr lang="en-US" altLang="ko-KR" sz="1600" dirty="0" err="1">
                <a:ea typeface="굴림" panose="020B0600000101010101" pitchFamily="50" charset="-127"/>
              </a:rPr>
              <a:t>nslookup</a:t>
            </a:r>
            <a:r>
              <a:rPr lang="en-US" altLang="ko-KR" sz="1600" dirty="0">
                <a:ea typeface="굴림" panose="020B0600000101010101" pitchFamily="50" charset="-127"/>
              </a:rPr>
              <a:t> to obtain the IP address of a Web server in Asia. </a:t>
            </a:r>
            <a:r>
              <a:rPr lang="en-US" altLang="ko-KR" sz="1400" dirty="0">
                <a:ea typeface="굴림" panose="020B0600000101010101" pitchFamily="50" charset="-127"/>
              </a:rPr>
              <a:t>What is the IP address of that server? </a:t>
            </a:r>
          </a:p>
          <a:p>
            <a:pPr>
              <a:buFont typeface="Bookman Old Style" panose="02050604050505020204" pitchFamily="18" charset="0"/>
              <a:buAutoNum type="arabicPeriod"/>
            </a:pP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C22EF8-24A0-4FD7-902E-C8AC118E7BFD}"/>
              </a:ext>
            </a:extLst>
          </p:cNvPr>
          <p:cNvSpPr/>
          <p:nvPr/>
        </p:nvSpPr>
        <p:spPr>
          <a:xfrm>
            <a:off x="5334226" y="1940808"/>
            <a:ext cx="29897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ea typeface="굴림" panose="020B0600000101010101" pitchFamily="50" charset="-127"/>
              </a:rPr>
              <a:t>베트남의 대학교를 </a:t>
            </a:r>
            <a:r>
              <a:rPr lang="en-US" altLang="ko-KR" sz="1400" dirty="0" err="1">
                <a:ea typeface="굴림" panose="020B0600000101010101" pitchFamily="50" charset="-127"/>
              </a:rPr>
              <a:t>nslookup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하였다</a:t>
            </a:r>
            <a:r>
              <a:rPr lang="en-US" altLang="ko-KR" sz="1400" dirty="0">
                <a:ea typeface="굴림" panose="020B0600000101010101" pitchFamily="50" charset="-127"/>
              </a:rPr>
              <a:t>. IP Address</a:t>
            </a:r>
            <a:r>
              <a:rPr lang="ko-KR" altLang="en-US" sz="1400" dirty="0">
                <a:ea typeface="굴림" panose="020B0600000101010101" pitchFamily="50" charset="-127"/>
              </a:rPr>
              <a:t>는 </a:t>
            </a:r>
            <a:r>
              <a:rPr lang="en-US" altLang="ko-KR" sz="1400" dirty="0">
                <a:ea typeface="굴림" panose="020B0600000101010101" pitchFamily="50" charset="-127"/>
              </a:rPr>
              <a:t>112.137.142.4</a:t>
            </a:r>
          </a:p>
          <a:p>
            <a:pPr>
              <a:buFont typeface="Bookman Old Style" panose="02050604050505020204" pitchFamily="18" charset="0"/>
              <a:buAutoNum type="arabicPeriod"/>
            </a:pP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C23751-FC28-4C31-8086-B8B034880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1" y="1852990"/>
            <a:ext cx="43719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4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7462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#2</a:t>
            </a:r>
            <a:r>
              <a:rPr lang="en-US" altLang="ko-KR" dirty="0"/>
              <a:t> ns lookup continued</a:t>
            </a:r>
            <a:endParaRPr lang="en-US" altLang="ko-KR" b="1" dirty="0"/>
          </a:p>
          <a:p>
            <a:pPr>
              <a:spcAft>
                <a:spcPts val="0"/>
              </a:spcAft>
            </a:pP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471941" y="1051683"/>
            <a:ext cx="82832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굴림" panose="020B0600000101010101" pitchFamily="50" charset="-127"/>
              </a:rPr>
              <a:t>Start packet capture. 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Do an </a:t>
            </a:r>
            <a:r>
              <a:rPr lang="en-US" altLang="ko-KR" sz="1400" dirty="0" err="1">
                <a:ea typeface="굴림" panose="020B0600000101010101" pitchFamily="50" charset="-127"/>
              </a:rPr>
              <a:t>nslookup</a:t>
            </a:r>
            <a:r>
              <a:rPr lang="en-US" altLang="ko-KR" sz="1400" dirty="0">
                <a:ea typeface="굴림" panose="020B0600000101010101" pitchFamily="50" charset="-127"/>
              </a:rPr>
              <a:t> on www.mit.edu 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Stop packet capture. </a:t>
            </a:r>
          </a:p>
          <a:p>
            <a:pPr>
              <a:buFont typeface="Bookman Old Style" panose="02050604050505020204" pitchFamily="18" charset="0"/>
              <a:buAutoNum type="arabicPeriod"/>
            </a:pP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3228D7-75B4-4E76-B1CB-2EFD3B7D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1" y="1790347"/>
            <a:ext cx="3532501" cy="23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7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7462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#2</a:t>
            </a:r>
            <a:r>
              <a:rPr lang="en-US" altLang="ko-KR" dirty="0"/>
              <a:t> ns lookup continued</a:t>
            </a:r>
            <a:endParaRPr lang="en-US" altLang="ko-KR" b="1" dirty="0"/>
          </a:p>
          <a:p>
            <a:pPr>
              <a:spcAft>
                <a:spcPts val="0"/>
              </a:spcAft>
            </a:pP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471941" y="1051683"/>
            <a:ext cx="82832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Bookman Old Style" panose="02050604050505020204" pitchFamily="18" charset="0"/>
              <a:buAutoNum type="arabicPeriod"/>
            </a:pPr>
            <a:r>
              <a:rPr lang="en-US" altLang="ko-KR" sz="1400" dirty="0">
                <a:ea typeface="굴림" panose="020B0600000101010101" pitchFamily="50" charset="-127"/>
              </a:rPr>
              <a:t>What is the destination port for the DNS query message? What is the source port of DNS response message? </a:t>
            </a:r>
          </a:p>
          <a:p>
            <a:pPr>
              <a:buFont typeface="Bookman Old Style" panose="02050604050505020204" pitchFamily="18" charset="0"/>
              <a:buAutoNum type="arabicPeriod"/>
            </a:pP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C22EF8-24A0-4FD7-902E-C8AC118E7BFD}"/>
              </a:ext>
            </a:extLst>
          </p:cNvPr>
          <p:cNvSpPr/>
          <p:nvPr/>
        </p:nvSpPr>
        <p:spPr>
          <a:xfrm>
            <a:off x="1282144" y="3774256"/>
            <a:ext cx="52484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굴림" panose="020B0600000101010101" pitchFamily="50" charset="-127"/>
              </a:rPr>
              <a:t>DNS </a:t>
            </a:r>
            <a:r>
              <a:rPr lang="ko-KR" altLang="en-US" sz="1400" dirty="0">
                <a:ea typeface="굴림" panose="020B0600000101010101" pitchFamily="50" charset="-127"/>
              </a:rPr>
              <a:t>질의 메시지의 </a:t>
            </a:r>
            <a:r>
              <a:rPr lang="en-US" altLang="ko-KR" sz="1400" dirty="0">
                <a:ea typeface="굴림" panose="020B0600000101010101" pitchFamily="50" charset="-127"/>
              </a:rPr>
              <a:t>Destination Port</a:t>
            </a:r>
            <a:r>
              <a:rPr lang="ko-KR" altLang="en-US" sz="1400" dirty="0">
                <a:ea typeface="굴림" panose="020B0600000101010101" pitchFamily="50" charset="-127"/>
              </a:rPr>
              <a:t>는</a:t>
            </a:r>
            <a:r>
              <a:rPr lang="en-US" altLang="ko-KR" sz="1400" dirty="0">
                <a:ea typeface="굴림" panose="020B0600000101010101" pitchFamily="50" charset="-127"/>
              </a:rPr>
              <a:t> 53 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DNS </a:t>
            </a:r>
            <a:r>
              <a:rPr lang="ko-KR" altLang="en-US" sz="1400" dirty="0">
                <a:ea typeface="굴림" panose="020B0600000101010101" pitchFamily="50" charset="-127"/>
              </a:rPr>
              <a:t>응답 메시지의 </a:t>
            </a:r>
            <a:r>
              <a:rPr lang="en-US" altLang="ko-KR" sz="1400" dirty="0">
                <a:ea typeface="굴림" panose="020B0600000101010101" pitchFamily="50" charset="-127"/>
              </a:rPr>
              <a:t>Source Port</a:t>
            </a:r>
            <a:r>
              <a:rPr lang="ko-KR" altLang="en-US" sz="1400" dirty="0">
                <a:ea typeface="굴림" panose="020B0600000101010101" pitchFamily="50" charset="-127"/>
              </a:rPr>
              <a:t>는 </a:t>
            </a:r>
            <a:r>
              <a:rPr lang="en-US" altLang="ko-KR" sz="1400" dirty="0">
                <a:ea typeface="굴림" panose="020B0600000101010101" pitchFamily="50" charset="-127"/>
              </a:rPr>
              <a:t>53</a:t>
            </a:r>
            <a:r>
              <a:rPr lang="ko-KR" altLang="en-US" sz="1400" dirty="0">
                <a:ea typeface="굴림" panose="020B0600000101010101" pitchFamily="50" charset="-127"/>
              </a:rPr>
              <a:t>으로 질의 메시지가 응답 메시지의 포트로 전해진 것을 확인할 수 있다</a:t>
            </a:r>
            <a:r>
              <a:rPr lang="en-US" altLang="ko-KR" sz="1400" dirty="0">
                <a:ea typeface="굴림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206C2A-5FE6-444F-B90B-EFE98286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76553"/>
            <a:ext cx="7400925" cy="942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0438C1-BB86-4498-9321-3EC1FCD8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2665866"/>
            <a:ext cx="6505575" cy="866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A9BC8A-2996-47B8-B6B4-11784DF0A5F7}"/>
              </a:ext>
            </a:extLst>
          </p:cNvPr>
          <p:cNvSpPr txBox="1"/>
          <p:nvPr/>
        </p:nvSpPr>
        <p:spPr>
          <a:xfrm>
            <a:off x="5923020" y="2119363"/>
            <a:ext cx="2749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DNS query message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DNS response message</a:t>
            </a:r>
          </a:p>
        </p:txBody>
      </p:sp>
    </p:spTree>
    <p:extLst>
      <p:ext uri="{BB962C8B-B14F-4D97-AF65-F5344CB8AC3E}">
        <p14:creationId xmlns:p14="http://schemas.microsoft.com/office/powerpoint/2010/main" val="285142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7462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#2</a:t>
            </a:r>
            <a:r>
              <a:rPr lang="en-US" altLang="ko-KR" dirty="0"/>
              <a:t> ns lookup continued</a:t>
            </a:r>
            <a:endParaRPr lang="en-US" altLang="ko-KR" b="1" dirty="0"/>
          </a:p>
          <a:p>
            <a:pPr>
              <a:spcAft>
                <a:spcPts val="0"/>
              </a:spcAft>
            </a:pP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471941" y="1051683"/>
            <a:ext cx="8283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굴림" panose="020B0600000101010101" pitchFamily="50" charset="-127"/>
              </a:rPr>
              <a:t>2. To what IP address is the DNS query message sent? Is this the IP address of your default local DNS server?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33F489-D53A-4D29-93D8-AFF78B70A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9" y="1925423"/>
            <a:ext cx="3467488" cy="22400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4021DD-8891-4EAD-B623-9FB553BF7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947" y="3051642"/>
            <a:ext cx="2773257" cy="47312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89078D-4DD0-462E-9446-9B9B24E40A5D}"/>
              </a:ext>
            </a:extLst>
          </p:cNvPr>
          <p:cNvCxnSpPr/>
          <p:nvPr/>
        </p:nvCxnSpPr>
        <p:spPr>
          <a:xfrm>
            <a:off x="2985463" y="2850492"/>
            <a:ext cx="1079292" cy="3438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C9D46C-7D71-4B12-AE32-A975EA0E3377}"/>
              </a:ext>
            </a:extLst>
          </p:cNvPr>
          <p:cNvCxnSpPr>
            <a:cxnSpLocks/>
          </p:cNvCxnSpPr>
          <p:nvPr/>
        </p:nvCxnSpPr>
        <p:spPr>
          <a:xfrm flipV="1">
            <a:off x="2482313" y="3395479"/>
            <a:ext cx="1548984" cy="44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BA110B-3C31-4DF1-BB47-2A765BC1D675}"/>
              </a:ext>
            </a:extLst>
          </p:cNvPr>
          <p:cNvSpPr txBox="1"/>
          <p:nvPr/>
        </p:nvSpPr>
        <p:spPr>
          <a:xfrm>
            <a:off x="6507277" y="2019300"/>
            <a:ext cx="2247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DNS </a:t>
            </a:r>
            <a:r>
              <a:rPr lang="ko-KR" altLang="en-US" dirty="0"/>
              <a:t>쿼리 메시지의 </a:t>
            </a:r>
            <a:r>
              <a:rPr lang="en-US" altLang="ko-KR" dirty="0"/>
              <a:t>Destination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en-US" altLang="ko-KR" dirty="0"/>
              <a:t>address</a:t>
            </a:r>
            <a:r>
              <a:rPr lang="ko-KR" altLang="en-US" dirty="0"/>
              <a:t>는 </a:t>
            </a:r>
            <a:r>
              <a:rPr lang="en-US" altLang="ko-KR" dirty="0"/>
              <a:t>164.124.101.2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기본 로컬 </a:t>
            </a:r>
            <a:r>
              <a:rPr lang="en-US" altLang="ko-KR" dirty="0"/>
              <a:t>DNS </a:t>
            </a:r>
            <a:r>
              <a:rPr lang="ko-KR" altLang="en-US" dirty="0"/>
              <a:t>서버의 </a:t>
            </a:r>
            <a:r>
              <a:rPr lang="en-US" altLang="ko-KR" dirty="0"/>
              <a:t>IP </a:t>
            </a:r>
            <a:r>
              <a:rPr lang="ko-KR" altLang="en-US" dirty="0"/>
              <a:t>주소이다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867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7462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100" b="1" kern="100" dirty="0">
                <a:solidFill>
                  <a:schemeClr val="accent1"/>
                </a:solidFill>
                <a:cs typeface="Arial" panose="020B0604020202020204" pitchFamily="34" charset="0"/>
              </a:rPr>
              <a:t>#2</a:t>
            </a:r>
            <a:r>
              <a:rPr lang="en-US" altLang="ko-KR" dirty="0"/>
              <a:t> ns lookup continued</a:t>
            </a:r>
            <a:endParaRPr lang="en-US" altLang="ko-KR" b="1" dirty="0"/>
          </a:p>
          <a:p>
            <a:pPr>
              <a:spcAft>
                <a:spcPts val="0"/>
              </a:spcAft>
            </a:pPr>
            <a:endParaRPr lang="en-US" altLang="zh-CN" sz="2100" b="1" kern="100" dirty="0">
              <a:solidFill>
                <a:schemeClr val="accent1"/>
              </a:solidFill>
              <a:latin typeface="맑은 고딕"/>
              <a:cs typeface="Arial" panose="020B0604020202020204" pitchFamily="34" charset="0"/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0C3A4CF7-87CC-43F9-AF8E-E4B93B05167B}"/>
              </a:ext>
            </a:extLst>
          </p:cNvPr>
          <p:cNvSpPr/>
          <p:nvPr/>
        </p:nvSpPr>
        <p:spPr>
          <a:xfrm>
            <a:off x="388823" y="742818"/>
            <a:ext cx="17866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맑은 고딕"/>
                <a:cs typeface="Arial" panose="020B0604020202020204" pitchFamily="34" charset="0"/>
              </a:rPr>
              <a:t>Network programming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A479F6-A714-4361-A65D-32CFF46CCFEE}"/>
              </a:ext>
            </a:extLst>
          </p:cNvPr>
          <p:cNvSpPr/>
          <p:nvPr/>
        </p:nvSpPr>
        <p:spPr>
          <a:xfrm>
            <a:off x="471941" y="1051683"/>
            <a:ext cx="8283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굴림" panose="020B0600000101010101" pitchFamily="50" charset="-127"/>
              </a:rPr>
              <a:t>3. Examine the DNS query message. What “Type” of DNS query is it? Does the query message contain any “answers”?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A110B-3C31-4DF1-BB47-2A765BC1D675}"/>
              </a:ext>
            </a:extLst>
          </p:cNvPr>
          <p:cNvSpPr txBox="1"/>
          <p:nvPr/>
        </p:nvSpPr>
        <p:spPr>
          <a:xfrm>
            <a:off x="5196840" y="1814272"/>
            <a:ext cx="334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DNS query message</a:t>
            </a:r>
            <a:r>
              <a:rPr lang="ko-KR" altLang="en-US" dirty="0"/>
              <a:t>의 </a:t>
            </a:r>
            <a:r>
              <a:rPr lang="en-US" altLang="ko-KR" dirty="0"/>
              <a:t>type</a:t>
            </a:r>
            <a:r>
              <a:rPr lang="ko-KR" altLang="en-US" dirty="0"/>
              <a:t>은 </a:t>
            </a:r>
            <a:r>
              <a:rPr lang="en-US" altLang="ko-KR" dirty="0"/>
              <a:t>A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질의 </a:t>
            </a:r>
            <a:r>
              <a:rPr lang="en-US" altLang="ko-KR" dirty="0"/>
              <a:t>message</a:t>
            </a:r>
            <a:r>
              <a:rPr lang="ko-KR" altLang="en-US" dirty="0"/>
              <a:t>이므로 </a:t>
            </a:r>
            <a:r>
              <a:rPr lang="en-US" altLang="ko-KR" dirty="0"/>
              <a:t>answer</a:t>
            </a:r>
            <a:r>
              <a:rPr lang="ko-KR" altLang="en-US" dirty="0"/>
              <a:t>은 존재하지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02925B-EAB5-4644-84DD-76B80101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98" y="1760173"/>
            <a:ext cx="2897256" cy="26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39320"/>
      </p:ext>
    </p:extLst>
  </p:cSld>
  <p:clrMapOvr>
    <a:masterClrMapping/>
  </p:clrMapOvr>
</p:sld>
</file>

<file path=ppt/theme/theme1.xml><?xml version="1.0" encoding="utf-8"?>
<a:theme xmlns:a="http://schemas.openxmlformats.org/drawingml/2006/main" name="Arial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Arial"/>
        <a:cs typeface=""/>
      </a:majorFont>
      <a:minorFont>
        <a:latin typeface="Calibri Light"/>
        <a:ea typeface="Arial"/>
        <a:cs typeface=""/>
      </a:minorFont>
    </a:fontScheme>
    <a:fmtScheme name="Arial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 Light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897</Words>
  <Application>Microsoft Office PowerPoint</Application>
  <PresentationFormat>화면 슬라이드 쇼(16:9)</PresentationFormat>
  <Paragraphs>108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휴먼둥근헤드라인</vt:lpstr>
      <vt:lpstr>맑은 고딕</vt:lpstr>
      <vt:lpstr>Arial</vt:lpstr>
      <vt:lpstr>Bookman Old Style</vt:lpstr>
      <vt:lpstr>휴먼매직체</vt:lpstr>
      <vt:lpstr>Calibri Light</vt:lpstr>
      <vt:lpstr>함초롬돋움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pptmoa.com</cp:keywords>
  <dc:description/>
  <cp:lastModifiedBy/>
  <cp:revision>1</cp:revision>
  <dcterms:created xsi:type="dcterms:W3CDTF">2018-09-27T07:27:54Z</dcterms:created>
  <dcterms:modified xsi:type="dcterms:W3CDTF">2019-11-16T10:23:27Z</dcterms:modified>
  <cp:category>pptmoa.com</cp:category>
  <cp:contentStatus>pptmoa.com</cp:contentStatus>
</cp:coreProperties>
</file>